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82" r:id="rId4"/>
    <p:sldId id="284" r:id="rId5"/>
    <p:sldId id="264" r:id="rId6"/>
    <p:sldId id="283" r:id="rId7"/>
    <p:sldId id="257" r:id="rId8"/>
    <p:sldId id="265" r:id="rId9"/>
    <p:sldId id="285" r:id="rId10"/>
    <p:sldId id="272" r:id="rId11"/>
    <p:sldId id="281" r:id="rId12"/>
    <p:sldId id="280" r:id="rId13"/>
    <p:sldId id="273" r:id="rId14"/>
    <p:sldId id="260" r:id="rId15"/>
    <p:sldId id="268" r:id="rId16"/>
    <p:sldId id="269" r:id="rId17"/>
    <p:sldId id="276" r:id="rId18"/>
    <p:sldId id="25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454F6C-A850-4A5D-9322-641513480668}">
          <p14:sldIdLst>
            <p14:sldId id="256"/>
            <p14:sldId id="271"/>
            <p14:sldId id="282"/>
            <p14:sldId id="284"/>
            <p14:sldId id="264"/>
            <p14:sldId id="283"/>
            <p14:sldId id="257"/>
            <p14:sldId id="265"/>
            <p14:sldId id="285"/>
            <p14:sldId id="272"/>
            <p14:sldId id="281"/>
            <p14:sldId id="280"/>
            <p14:sldId id="273"/>
            <p14:sldId id="260"/>
            <p14:sldId id="268"/>
            <p14:sldId id="269"/>
            <p14:sldId id="276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1" autoAdjust="0"/>
  </p:normalViewPr>
  <p:slideViewPr>
    <p:cSldViewPr>
      <p:cViewPr>
        <p:scale>
          <a:sx n="125" d="100"/>
          <a:sy n="125" d="100"/>
        </p:scale>
        <p:origin x="-1188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A3B74-168E-4173-8CB0-4E860AFC12DE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458EB-EBAD-4B1F-B2B4-DF1CBA20E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22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458EB-EBAD-4B1F-B2B4-DF1CBA20E2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6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9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7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1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B9E5B-E7F8-4603-8075-AA9636E2DA00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A33CD-9C34-4A06-A9A2-31E429B8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7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16284" b="81464"/>
          <a:stretch>
            <a:fillRect/>
          </a:stretch>
        </p:blipFill>
        <p:spPr bwMode="auto">
          <a:xfrm>
            <a:off x="1619672" y="116632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2824" y="1340768"/>
            <a:ext cx="78997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ОБЗОР ПРОДУКЦИИ</a:t>
            </a:r>
          </a:p>
          <a:p>
            <a:pPr algn="ctr"/>
            <a:r>
              <a:rPr lang="ru-RU" sz="2800" b="1" dirty="0" smtClean="0"/>
              <a:t>ОАО «МИНСКИЙ ЭЛЕКТРОТЕХНИЧЕСКИЙ ЗАВОД </a:t>
            </a:r>
          </a:p>
          <a:p>
            <a:pPr algn="ctr"/>
            <a:r>
              <a:rPr lang="ru-RU" sz="2800" b="1" dirty="0" smtClean="0"/>
              <a:t>ИМ.В.И.КОЗЛОВА» ДЛЯ АТОМНЫХ СТАНЦИЙ</a:t>
            </a:r>
          </a:p>
        </p:txBody>
      </p:sp>
      <p:pic>
        <p:nvPicPr>
          <p:cNvPr id="6" name="Picture 3" descr="PANORAM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1720" y="2770327"/>
            <a:ext cx="5181309" cy="2746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830287" y="6093296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Докладчик - Казак Д.А.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06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965125" y="5398942"/>
            <a:ext cx="69713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Tx/>
              <a:buChar char="-"/>
              <a:defRPr/>
            </a:pPr>
            <a:r>
              <a:rPr lang="ru-RU" sz="2000" b="1" dirty="0" smtClean="0"/>
              <a:t>Более 500 ячеек КРУ-МЭТЗ-10</a:t>
            </a:r>
          </a:p>
          <a:p>
            <a:pPr marL="285750" indent="-285750">
              <a:spcBef>
                <a:spcPct val="50000"/>
              </a:spcBef>
              <a:buFontTx/>
              <a:buChar char="-"/>
              <a:defRPr/>
            </a:pPr>
            <a:r>
              <a:rPr lang="ru-RU" sz="2000" b="1" dirty="0" smtClean="0"/>
              <a:t>Более 200 ячеек КРУ-МЭТЗ-0,4</a:t>
            </a:r>
          </a:p>
          <a:p>
            <a:pPr marL="285750" indent="-285750">
              <a:spcBef>
                <a:spcPct val="50000"/>
              </a:spcBef>
              <a:buFontTx/>
              <a:buChar char="-"/>
              <a:defRPr/>
            </a:pPr>
            <a:r>
              <a:rPr lang="ru-RU" sz="2000" b="1" dirty="0" smtClean="0"/>
              <a:t>Более 50 трансформаторов ТСГЛ различного номинала</a:t>
            </a:r>
            <a:endParaRPr lang="ru-RU" sz="2000" b="1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23528" y="743000"/>
            <a:ext cx="8208912" cy="676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ru-RU" sz="2800" b="1" dirty="0" smtClean="0"/>
              <a:t>Для </a:t>
            </a:r>
            <a:r>
              <a:rPr lang="ru-RU" sz="2800" b="1" dirty="0"/>
              <a:t>нужд строящейся БЕЛАЭС </a:t>
            </a:r>
            <a:r>
              <a:rPr lang="ru-RU" sz="2800" b="1" dirty="0" smtClean="0"/>
              <a:t>законтрактовано:</a:t>
            </a:r>
            <a:endParaRPr lang="ru-RU" sz="2800" b="1" dirty="0"/>
          </a:p>
        </p:txBody>
      </p:sp>
      <p:pic>
        <p:nvPicPr>
          <p:cNvPr id="5123" name="Picture 3" descr="D:\U602-11\дакументЫ\ВИЗИТ ГРОДНОЭНЕРГО\БЕЛАЭС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5"/>
          <a:stretch/>
        </p:blipFill>
        <p:spPr bwMode="auto">
          <a:xfrm>
            <a:off x="899592" y="1256846"/>
            <a:ext cx="7209944" cy="411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U602-11\дакументЫ\ВИЗИТ ГРОДНОЭНЕРГО\ТМГ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952041"/>
            <a:ext cx="256486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602-11\дакументЫ\ВИЗИТ ГРОДНОЭНЕРГО\ТМГ3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t="6597" r="7304" b="5708"/>
          <a:stretch/>
        </p:blipFill>
        <p:spPr bwMode="auto">
          <a:xfrm>
            <a:off x="4817812" y="1011815"/>
            <a:ext cx="3822344" cy="39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602-11\дакументЫ\ВИЗИТ ГРОДНОЭНЕРГО\ТМГ3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904" y="3524274"/>
            <a:ext cx="31019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602-11\дакументЫ\ВИЗИТ ГРОДНОЭНЕРГО\ТМГ3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01" y="5445224"/>
            <a:ext cx="53975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38628" y="1569101"/>
            <a:ext cx="4065492" cy="668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b="1" dirty="0" smtClean="0"/>
              <a:t>Мощностью до 3200 </a:t>
            </a:r>
            <a:r>
              <a:rPr lang="ru-RU" sz="2400" b="1" dirty="0" err="1" smtClean="0"/>
              <a:t>кВА</a:t>
            </a:r>
            <a:endParaRPr lang="ru-RU" sz="2400" b="1" dirty="0" smtClean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 smtClean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674" y="1011815"/>
            <a:ext cx="5040560" cy="5040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/>
              <a:t>Трансформаторы ТМГ21</a:t>
            </a:r>
            <a:endParaRPr lang="ru-RU" sz="2800" b="1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19077" y="1761056"/>
            <a:ext cx="6480720" cy="676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331640" y="260648"/>
            <a:ext cx="5184576" cy="1093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Масляные трансформаторы</a:t>
            </a:r>
            <a:endParaRPr lang="ru-RU" sz="2800" b="1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07504" y="3031798"/>
            <a:ext cx="5040560" cy="5040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/>
              <a:t>Трансформаторы ТМГ32</a:t>
            </a:r>
            <a:endParaRPr lang="ru-RU" sz="2800" b="1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38628" y="3718680"/>
            <a:ext cx="6480720" cy="26508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b="1" dirty="0" smtClean="0"/>
              <a:t>Энергосберегающая серия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dirty="0" smtClean="0"/>
              <a:t>-снижение </a:t>
            </a:r>
            <a:r>
              <a:rPr lang="ru-RU" sz="2400" dirty="0"/>
              <a:t>стоимости до 10 %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dirty="0" smtClean="0"/>
              <a:t>-номенклатура мощностей 630…1600 </a:t>
            </a:r>
            <a:r>
              <a:rPr lang="ru-RU" sz="2400" dirty="0" err="1" smtClean="0"/>
              <a:t>кВА</a:t>
            </a:r>
            <a:endParaRPr lang="ru-RU" sz="2400" dirty="0"/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dirty="0" smtClean="0"/>
              <a:t>-</a:t>
            </a:r>
            <a:r>
              <a:rPr lang="ru-RU" sz="2400" dirty="0"/>
              <a:t>улучшенные массогабаритные характеристики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 smtClean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243192" y="5814695"/>
            <a:ext cx="5760640" cy="5327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b="1" dirty="0" smtClean="0"/>
              <a:t>Характеристики аналогичные ТМГ12</a:t>
            </a:r>
            <a:endParaRPr lang="ru-RU" sz="24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 smtClean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4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U602-11\дакументЫ\ВИЗИТ ГРОДНОЭНЕРГО\ТМГ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160" y="2099392"/>
            <a:ext cx="256486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602-11\дакументЫ\ВИЗИТ ГРОДНОЭНЕРГО\ТМГ3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02" y="1051064"/>
            <a:ext cx="3844625" cy="44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602-11\дакументЫ\ВИЗИТ ГРОДНОЭНЕРГО\ТМГ3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92" y="5661248"/>
            <a:ext cx="53975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19077" y="1761056"/>
            <a:ext cx="6480720" cy="676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90896" y="1060302"/>
            <a:ext cx="5777247" cy="5040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/>
              <a:t>Трансформаторы ТМГСУ и ТМГ11СУ</a:t>
            </a:r>
            <a:endParaRPr lang="ru-RU" sz="2800" b="1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90896" y="2203587"/>
            <a:ext cx="5633232" cy="26508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b="1" dirty="0" smtClean="0"/>
              <a:t>поддерживают уровень </a:t>
            </a:r>
            <a:r>
              <a:rPr lang="ru-RU" sz="2400" b="1" dirty="0"/>
              <a:t>фазных </a:t>
            </a:r>
            <a:r>
              <a:rPr lang="ru-RU" sz="2400" b="1" dirty="0" smtClean="0"/>
              <a:t>напряжений </a:t>
            </a:r>
            <a:r>
              <a:rPr lang="ru-RU" sz="2400" b="1" dirty="0"/>
              <a:t>в сетях энергосистем </a:t>
            </a:r>
            <a:r>
              <a:rPr lang="ru-RU" sz="2400" b="1" dirty="0" smtClean="0"/>
              <a:t>с</a:t>
            </a:r>
            <a:r>
              <a:rPr lang="ru-RU" sz="2400" b="1" dirty="0"/>
              <a:t> неравномерной </a:t>
            </a:r>
            <a:r>
              <a:rPr lang="ru-RU" sz="2400" b="1" dirty="0" err="1"/>
              <a:t>пофазной</a:t>
            </a:r>
            <a:r>
              <a:rPr lang="ru-RU" sz="2400" b="1" dirty="0"/>
              <a:t> </a:t>
            </a:r>
            <a:r>
              <a:rPr lang="ru-RU" sz="2400" b="1" dirty="0" smtClean="0"/>
              <a:t>нагрузкой</a:t>
            </a:r>
            <a:r>
              <a:rPr lang="ru-RU" sz="2400" b="1" dirty="0"/>
              <a:t>.</a:t>
            </a:r>
            <a:endParaRPr lang="ru-RU" sz="24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 smtClean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0" y="3789040"/>
            <a:ext cx="6480720" cy="26508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ru-RU" sz="2400" dirty="0" smtClean="0"/>
              <a:t>-номенклатура мощностей 25…250 </a:t>
            </a:r>
            <a:r>
              <a:rPr lang="ru-RU" sz="2400" dirty="0" err="1" smtClean="0"/>
              <a:t>кВА</a:t>
            </a:r>
            <a:endParaRPr lang="ru-RU" sz="24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 smtClean="0"/>
          </a:p>
          <a:p>
            <a:pPr marL="0" indent="0">
              <a:spcBef>
                <a:spcPct val="50000"/>
              </a:spcBef>
              <a:buNone/>
              <a:defRPr/>
            </a:pPr>
            <a:endParaRPr lang="ru-RU" sz="2400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331640" y="260648"/>
            <a:ext cx="5184576" cy="1093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Масляные трансформаторы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026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U602-11\дакументЫ\ВИЗИТ ГРОДНОЭНЕРГО\КРУ-3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1022" b="10821"/>
          <a:stretch/>
        </p:blipFill>
        <p:spPr bwMode="auto">
          <a:xfrm>
            <a:off x="-32034" y="581445"/>
            <a:ext cx="4954774" cy="37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94807"/>
              </p:ext>
            </p:extLst>
          </p:nvPr>
        </p:nvGraphicFramePr>
        <p:xfrm>
          <a:off x="5111552" y="985107"/>
          <a:ext cx="3924944" cy="314865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803531"/>
                <a:gridCol w="1121413"/>
              </a:tblGrid>
              <a:tr h="6824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КРУ-МЭТЗ-35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Значение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Номинальное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напряжение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Наибольшее рабочее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напряжение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40,5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93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Номинальный ток главных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цепей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1600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8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Номинальный ток электродинамической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стойкости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Номинальный ток термической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стойкости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31,5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5" descr="D:\U602-11\дакументЫ\ВИЗИТ ГРОДНОЭНЕРГО\ТМГ3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3313" r="4441"/>
          <a:stretch/>
        </p:blipFill>
        <p:spPr bwMode="auto">
          <a:xfrm>
            <a:off x="5652120" y="4183550"/>
            <a:ext cx="2736304" cy="27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152304"/>
              </p:ext>
            </p:extLst>
          </p:nvPr>
        </p:nvGraphicFramePr>
        <p:xfrm>
          <a:off x="99472" y="4586731"/>
          <a:ext cx="4788740" cy="195764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96083"/>
                <a:gridCol w="1305813"/>
                <a:gridCol w="1286844"/>
              </a:tblGrid>
              <a:tr h="489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Трансформаторы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однофазные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трехфазные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Номинальная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мощность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кВА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2,5…2500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25…2500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8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Номинальное напряжение,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кВ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35/0,23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27,5/0,4;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35/0,4;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35/6;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35/10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133999" y="35407"/>
            <a:ext cx="7174038" cy="1093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Напряжение 35 </a:t>
            </a:r>
            <a:r>
              <a:rPr lang="ru-RU" sz="2800" b="1" dirty="0" err="1" smtClean="0"/>
              <a:t>кВ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852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Каталоги\Утепленки\для плаката КТПУБ\фотки  для каталога\IMG_20161014_113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/>
          <a:stretch/>
        </p:blipFill>
        <p:spPr bwMode="auto">
          <a:xfrm>
            <a:off x="284107" y="764704"/>
            <a:ext cx="2622144" cy="17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Каталоги\Утепленки\для плаката КТПУБ\фотки  для каталога\DSCN91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3705" r="8877" b="26017"/>
          <a:stretch/>
        </p:blipFill>
        <p:spPr bwMode="auto">
          <a:xfrm>
            <a:off x="4015949" y="3162326"/>
            <a:ext cx="5009393" cy="27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Фатаздымкi\Сморгонь 10.12.14\IMG_20141210_145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7" y="3162672"/>
            <a:ext cx="3640094" cy="273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211960" y="5942052"/>
            <a:ext cx="4294334" cy="86409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Транспортировка автомобильным или железнодорожным транспортом</a:t>
            </a:r>
            <a:endParaRPr lang="ru-RU" sz="1800" b="1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32446" y="319215"/>
            <a:ext cx="6988820" cy="3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/>
              <a:t>Изделия максимальной заводской готовности</a:t>
            </a:r>
            <a:endParaRPr lang="ru-RU" sz="2400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7075635" y="1151141"/>
            <a:ext cx="1816845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Системы освещения, </a:t>
            </a:r>
            <a:r>
              <a:rPr lang="ru-RU" sz="1800" b="1" dirty="0"/>
              <a:t>вентиляции </a:t>
            </a:r>
            <a:r>
              <a:rPr lang="ru-RU" sz="1800" b="1" dirty="0" smtClean="0"/>
              <a:t>и обогрева  </a:t>
            </a:r>
            <a:endParaRPr lang="ru-RU" sz="1800" b="1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-180528" y="2581466"/>
            <a:ext cx="3374789" cy="397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Система заземления согласно требованиям ПУЭ</a:t>
            </a:r>
            <a:endParaRPr lang="ru-RU" sz="1800" b="1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03906" y="5919423"/>
            <a:ext cx="2963514" cy="237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Полный цикл приемо-сдаточных испытаний</a:t>
            </a:r>
            <a:endParaRPr lang="ru-RU" sz="1800" b="1" dirty="0"/>
          </a:p>
        </p:txBody>
      </p:sp>
      <p:pic>
        <p:nvPicPr>
          <p:cNvPr id="6151" name="Picture 7" descr="D:\Фатаздымкi\58-5508 и 48-3663\IMG_20151215_1154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 r="14305" b="14483"/>
          <a:stretch/>
        </p:blipFill>
        <p:spPr bwMode="auto">
          <a:xfrm>
            <a:off x="2937123" y="771165"/>
            <a:ext cx="2212580" cy="17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3073728" y="2575525"/>
            <a:ext cx="4666623" cy="301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Система охранно-пожарной сигнализации</a:t>
            </a:r>
            <a:endParaRPr lang="ru-RU" sz="1800" b="1" dirty="0"/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Фатаздымкi\88-9555 Константиновск\КТПУБ 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-563"/>
          <a:stretch/>
        </p:blipFill>
        <p:spPr bwMode="auto">
          <a:xfrm>
            <a:off x="9468544" y="3465192"/>
            <a:ext cx="3417867" cy="28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Каталоги\Утепленки\для плаката КТПУБ\фотки  для каталога\IMG_20160921_1327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0308" r="2869" b="14076"/>
          <a:stretch/>
        </p:blipFill>
        <p:spPr bwMode="auto">
          <a:xfrm>
            <a:off x="5190883" y="788537"/>
            <a:ext cx="1898132" cy="17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7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:\Фатаздымкi\58-5508 и 48-3663\IMG_20151215_155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11569"/>
          <a:stretch/>
        </p:blipFill>
        <p:spPr bwMode="auto">
          <a:xfrm>
            <a:off x="2659312" y="-2691680"/>
            <a:ext cx="371658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188640"/>
            <a:ext cx="590465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КТП максимальной заводской готовности</a:t>
            </a:r>
          </a:p>
          <a:p>
            <a:r>
              <a:rPr lang="ru-RU" sz="2400" b="1" dirty="0" smtClean="0"/>
              <a:t>в утепленной оболочке (КТПУБ)</a:t>
            </a:r>
            <a:endParaRPr lang="ru-RU" sz="2400" b="1" dirty="0"/>
          </a:p>
        </p:txBody>
      </p:sp>
      <p:pic>
        <p:nvPicPr>
          <p:cNvPr id="11" name="Picture 2" descr="D:\Каталоги\Утепленки\для плаката КТПУБ\фотки  для каталога\IMG_20161014_143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54074"/>
            <a:ext cx="2368508" cy="42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Фатаздымкi\58-5508 и 48-3663\IMG_20151215_1131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/>
          <a:stretch/>
        </p:blipFill>
        <p:spPr bwMode="auto">
          <a:xfrm>
            <a:off x="9468544" y="2060848"/>
            <a:ext cx="180714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753314" y="4797152"/>
            <a:ext cx="6296208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smtClean="0"/>
              <a:t>Сжатые сроки изготовления КТП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smtClean="0"/>
              <a:t>Исключительный уровень сервиса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smtClean="0"/>
              <a:t>Высокое качество изготовления и монтажа оборудования и современный эстетический внешний вид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85253" y="4293096"/>
            <a:ext cx="4894406" cy="908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/>
              <a:t>Заказчики отмечают</a:t>
            </a: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Фатаздымкi\88-9555 Константиновск\КТПУБ 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7095" r="29822" b="2430"/>
          <a:stretch/>
        </p:blipFill>
        <p:spPr bwMode="auto">
          <a:xfrm>
            <a:off x="251520" y="1428777"/>
            <a:ext cx="2411760" cy="47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Фатаздымкi\88-9555 Константиновск\КТПУБ 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-563"/>
          <a:stretch/>
        </p:blipFill>
        <p:spPr bwMode="auto">
          <a:xfrm>
            <a:off x="2753314" y="1352857"/>
            <a:ext cx="3777907" cy="311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6522" y="1081336"/>
            <a:ext cx="493717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/>
              <a:t>одно- и двух- трансформаторные </a:t>
            </a:r>
            <a:r>
              <a:rPr lang="ru-RU" sz="2000" dirty="0" smtClean="0"/>
              <a:t>блочные </a:t>
            </a:r>
            <a:r>
              <a:rPr lang="ru-RU" sz="2000" dirty="0"/>
              <a:t>трансформаторные подстанции полной заводской готовности </a:t>
            </a:r>
            <a:r>
              <a:rPr lang="ru-RU" sz="2000" dirty="0" smtClean="0"/>
              <a:t>, </a:t>
            </a:r>
            <a:r>
              <a:rPr lang="ru-RU" sz="2000" dirty="0"/>
              <a:t>мощностью до </a:t>
            </a:r>
            <a:r>
              <a:rPr lang="ru-RU" sz="2000" dirty="0" smtClean="0"/>
              <a:t>1600 </a:t>
            </a:r>
            <a:r>
              <a:rPr lang="ru-RU" sz="2000" dirty="0" err="1" smtClean="0"/>
              <a:t>кВА</a:t>
            </a:r>
            <a:r>
              <a:rPr lang="ru-RU" sz="2000" dirty="0" smtClean="0"/>
              <a:t> </a:t>
            </a:r>
            <a:r>
              <a:rPr lang="ru-RU" sz="2000" dirty="0"/>
              <a:t>в бетонном монолитном корпусе  предназначены главным образом для электроснабжения  </a:t>
            </a:r>
            <a:r>
              <a:rPr lang="ru-RU" sz="2000" b="1" dirty="0"/>
              <a:t>городских потребителей. </a:t>
            </a:r>
          </a:p>
        </p:txBody>
      </p:sp>
      <p:pic>
        <p:nvPicPr>
          <p:cNvPr id="54276" name="Picture 8" descr="E:\презентация 02-10-05\ПРЕЗЕНТАЦИЯ\Picture\KTPB_ob_vid.gif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30784"/>
            <a:ext cx="3842194" cy="248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2" descr="E:\презентация 02-10-05\ПРЕЗЕНТАЦИЯ\Picture\KTPB_NN.gif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98" y="3411124"/>
            <a:ext cx="4584767" cy="32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E:\презентация 02-10-05\ПРЕЗЕНТАЦИЯ\Picture\KTPB_RM6.jpg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3" y="3429000"/>
            <a:ext cx="4223771" cy="322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35318" y="404664"/>
            <a:ext cx="5328592" cy="676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smtClean="0"/>
              <a:t>КТП в бетонной оболочке (КТПБ)</a:t>
            </a:r>
            <a:endParaRPr lang="ru-RU" sz="2800" b="1" dirty="0"/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0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U602-11\дакументЫ\SYMPA\АДУКАЦЫЯ\БЕЛКАЛИЙ\МЭТЗ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" y="24548"/>
            <a:ext cx="200593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U602-11\дакументЫ\SYMPA\АДУКАЦЫЯ\БЕЛКАЛИЙ\МЭТЗ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56" y="3645023"/>
            <a:ext cx="4365245" cy="28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U602-11\дакументЫ\SYMPA\АДУКАЦЫЯ\БЕЛКАЛИЙ\МЭТЗ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159370"/>
            <a:ext cx="3463788" cy="20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U602-11\дакументЫ\SYMPA\АДУКАЦЫЯ\БЕЛКАЛИЙ\tmg-400-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2163"/>
          <a:stretch/>
        </p:blipFill>
        <p:spPr bwMode="auto">
          <a:xfrm>
            <a:off x="2039958" y="1639222"/>
            <a:ext cx="2414698" cy="3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6000" y="1898462"/>
            <a:ext cx="376596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Трансформаторы до 35 </a:t>
            </a:r>
            <a:r>
              <a:rPr lang="ru-RU" sz="2000" b="1" dirty="0" err="1" smtClean="0"/>
              <a:t>кВ</a:t>
            </a:r>
            <a:endParaRPr lang="ru-RU" sz="2000" b="1" dirty="0" smtClean="0"/>
          </a:p>
          <a:p>
            <a:r>
              <a:rPr lang="ru-RU" sz="2000" b="1" dirty="0" err="1" smtClean="0"/>
              <a:t>Электрощитовое</a:t>
            </a:r>
            <a:r>
              <a:rPr lang="ru-RU" sz="2000" b="1" dirty="0" smtClean="0"/>
              <a:t> оборудование </a:t>
            </a:r>
          </a:p>
          <a:p>
            <a:r>
              <a:rPr lang="ru-RU" sz="2000" b="1" dirty="0" smtClean="0"/>
              <a:t>Трансформаторные подстанции</a:t>
            </a:r>
          </a:p>
          <a:p>
            <a:r>
              <a:rPr lang="ru-RU" b="1" dirty="0" smtClean="0"/>
              <a:t>Дизельные станции</a:t>
            </a:r>
          </a:p>
          <a:p>
            <a:r>
              <a:rPr lang="ru-RU" b="1" dirty="0" smtClean="0"/>
              <a:t>Щиты управления </a:t>
            </a:r>
          </a:p>
          <a:p>
            <a:r>
              <a:rPr lang="ru-RU" b="1" dirty="0" smtClean="0"/>
              <a:t>Конденсаторные установки</a:t>
            </a: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D:\U602-11\дакументЫ\SYMPA\АДУКАЦЫЯ\БЕЛКАЛИЙ\МЭТЗ3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/>
          <a:stretch/>
        </p:blipFill>
        <p:spPr bwMode="auto">
          <a:xfrm>
            <a:off x="23801" y="4724400"/>
            <a:ext cx="3054936" cy="21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9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656" y="4697570"/>
            <a:ext cx="6469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СПАСИБО ЗА ВНИМАНИЕ, КОЛЛЕГИ!</a:t>
            </a:r>
            <a:endParaRPr lang="ru-RU" sz="3200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16284" b="81464"/>
          <a:stretch>
            <a:fillRect/>
          </a:stretch>
        </p:blipFill>
        <p:spPr bwMode="auto">
          <a:xfrm>
            <a:off x="1525588" y="5301208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52754\Desktop\семинар\Сертификат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9126"/>
            <a:ext cx="5809605" cy="46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602-11\дакументЫ\SYMPA\АДУКАЦЫЯ\БЕЛКАЛИЙ\madeinbelar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1254" r="9811" b="4022"/>
          <a:stretch/>
        </p:blipFill>
        <p:spPr bwMode="auto">
          <a:xfrm>
            <a:off x="6133132" y="1401424"/>
            <a:ext cx="2831355" cy="26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52754\Desktop\семинар\КРУ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3" y="745370"/>
            <a:ext cx="3268900" cy="547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3201357" y="2636912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692793" y="1900164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692793" y="3618842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168957" y="458578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1052736"/>
            <a:ext cx="493654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Конструкция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разбита </a:t>
            </a:r>
          </a:p>
          <a:p>
            <a:pPr lvl="0"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на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функциональные отсеки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 отсек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сборных шин (А),</a:t>
            </a: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 отсек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выкатного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элемента(B),</a:t>
            </a: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 отсек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кабельных присоединений (С),</a:t>
            </a: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 отсек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релейной аппаратуры (D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14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260910"/>
              </p:ext>
            </p:extLst>
          </p:nvPr>
        </p:nvGraphicFramePr>
        <p:xfrm>
          <a:off x="3902513" y="3162509"/>
          <a:ext cx="5112568" cy="304894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600400"/>
                <a:gridCol w="1512168"/>
              </a:tblGrid>
              <a:tr h="524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Значение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Номинальное напряжение,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кВ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Наибольшее рабочее напряжение,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кВ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7,2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Номинальный ток главных цепей, А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2500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Номинальный ток электродинамической стойкости, кА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7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Номинальный ток термической стойкости, кА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локализационная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способность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ударного тока в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течение 1с, кА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Степень защиты оболочек</a:t>
                      </a: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IP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 31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82808" y="222150"/>
            <a:ext cx="380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КРУ-МЭТЗ-10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1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82808" y="222150"/>
            <a:ext cx="380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КРУ-МЭТЗ-10</a:t>
            </a:r>
            <a:endParaRPr lang="ru-RU" sz="2800" dirty="0"/>
          </a:p>
        </p:txBody>
      </p:sp>
      <p:pic>
        <p:nvPicPr>
          <p:cNvPr id="2051" name="Picture 3" descr="D:\Фатаздымкi\атомк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1916832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атаздымкi\атомка\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" t="5477" r="1647"/>
          <a:stretch/>
        </p:blipFill>
        <p:spPr bwMode="auto">
          <a:xfrm>
            <a:off x="9756576" y="2536092"/>
            <a:ext cx="1670866" cy="21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атаздымкi\атомка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5368"/>
            <a:ext cx="5830227" cy="43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атаздымкi\атомка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032"/>
            <a:ext cx="4607157" cy="34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540552" y="5323824"/>
            <a:ext cx="588847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Испытания </a:t>
            </a:r>
            <a:r>
              <a:rPr lang="ru-RU" sz="2000" dirty="0" smtClean="0"/>
              <a:t>на </a:t>
            </a:r>
            <a:r>
              <a:rPr lang="ru-RU" sz="2000" dirty="0"/>
              <a:t>ОАО «НТЦ ФСК СЭС» г. </a:t>
            </a:r>
            <a:r>
              <a:rPr lang="ru-RU" sz="2000" dirty="0" smtClean="0"/>
              <a:t>Москва:</a:t>
            </a:r>
            <a:endParaRPr lang="ru-RU" sz="2000" dirty="0"/>
          </a:p>
          <a:p>
            <a:pPr lvl="0"/>
            <a:r>
              <a:rPr lang="ru-RU" sz="2000" b="1" dirty="0" smtClean="0"/>
              <a:t>ток </a:t>
            </a:r>
            <a:r>
              <a:rPr lang="ru-RU" sz="2000" b="1" dirty="0"/>
              <a:t>термической стойкости в течение 3с       -40 кА</a:t>
            </a:r>
          </a:p>
          <a:p>
            <a:pPr lvl="0"/>
            <a:r>
              <a:rPr lang="ru-RU" sz="2000" b="1" dirty="0"/>
              <a:t>ток электродинамической стойкости              -102 кА</a:t>
            </a:r>
          </a:p>
          <a:p>
            <a:pPr lvl="0"/>
            <a:r>
              <a:rPr lang="ru-RU" sz="2000" b="1" dirty="0" err="1"/>
              <a:t>локализационная</a:t>
            </a:r>
            <a:r>
              <a:rPr lang="ru-RU" sz="2000" b="1" dirty="0"/>
              <a:t> способность в течение 1с - 40 кА</a:t>
            </a:r>
          </a:p>
          <a:p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012160" y="1412776"/>
            <a:ext cx="2815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первый </a:t>
            </a:r>
            <a:r>
              <a:rPr lang="ru-RU" sz="2000" b="1" dirty="0"/>
              <a:t>производитель </a:t>
            </a:r>
            <a:endParaRPr lang="ru-RU" sz="2000" b="1" dirty="0" smtClean="0"/>
          </a:p>
          <a:p>
            <a:r>
              <a:rPr lang="ru-RU" sz="2000" dirty="0" smtClean="0"/>
              <a:t>среди стран </a:t>
            </a:r>
            <a:r>
              <a:rPr lang="ru-RU" sz="2000" dirty="0"/>
              <a:t>СНГ, </a:t>
            </a:r>
            <a:r>
              <a:rPr lang="ru-RU" sz="2000" dirty="0" smtClean="0"/>
              <a:t>освоивший </a:t>
            </a:r>
          </a:p>
          <a:p>
            <a:r>
              <a:rPr lang="ru-RU" sz="2000" dirty="0" smtClean="0"/>
              <a:t>продукцию </a:t>
            </a:r>
            <a:r>
              <a:rPr lang="ru-RU" sz="2000" dirty="0"/>
              <a:t>с такими </a:t>
            </a:r>
            <a:endParaRPr lang="ru-RU" sz="2000" dirty="0" smtClean="0"/>
          </a:p>
          <a:p>
            <a:r>
              <a:rPr lang="ru-RU" sz="2000" dirty="0" smtClean="0"/>
              <a:t>техническими </a:t>
            </a:r>
          </a:p>
          <a:p>
            <a:r>
              <a:rPr lang="ru-RU" sz="2000" dirty="0" smtClean="0"/>
              <a:t>характеристиками</a:t>
            </a:r>
            <a:r>
              <a:rPr lang="ru-RU" sz="2000" dirty="0"/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356257"/>
              </p:ext>
            </p:extLst>
          </p:nvPr>
        </p:nvGraphicFramePr>
        <p:xfrm>
          <a:off x="865794" y="5216965"/>
          <a:ext cx="76666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4478"/>
                <a:gridCol w="1512168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800" dirty="0" smtClean="0"/>
                        <a:t>Испытания на ОАО «НТЦ ФСК СЭС» г. Москва: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ток термической стойкости в течение 3с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40 кА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ток электродинамической стойкости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102 кА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локализационная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 smtClean="0"/>
                        <a:t>способность ударного тока </a:t>
                      </a:r>
                      <a:r>
                        <a:rPr lang="ru-RU" sz="1800" b="1" dirty="0" smtClean="0"/>
                        <a:t>в течение 1с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40 кА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7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Фатаздымкi\атомка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06980"/>
            <a:ext cx="6409753" cy="480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атаздымкi\атомка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904" y="3029907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атаздымкi\атомка\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" t="5477" r="1647"/>
          <a:stretch/>
        </p:blipFill>
        <p:spPr bwMode="auto">
          <a:xfrm>
            <a:off x="9468544" y="1772816"/>
            <a:ext cx="1921647" cy="24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атаздымкi\атомка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728" y="3356992"/>
            <a:ext cx="4877652" cy="36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атаздымкi\атомка\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032"/>
            <a:ext cx="4607157" cy="34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054"/>
          <p:cNvSpPr txBox="1">
            <a:spLocks noChangeArrowheads="1"/>
          </p:cNvSpPr>
          <p:nvPr/>
        </p:nvSpPr>
        <p:spPr bwMode="auto">
          <a:xfrm>
            <a:off x="2810148" y="5877272"/>
            <a:ext cx="842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ru-RU" sz="3200" b="1" dirty="0" smtClean="0"/>
              <a:t>серийное производство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4573016" y="-459432"/>
            <a:ext cx="3002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Испытания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</a:t>
            </a:r>
            <a:r>
              <a:rPr lang="ru-RU" sz="2000" b="1" dirty="0"/>
              <a:t>электромагнитную 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совместимость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</a:t>
            </a:r>
            <a:r>
              <a:rPr lang="ru-RU" sz="2000" b="1" dirty="0"/>
              <a:t>обнаружения </a:t>
            </a:r>
            <a:endParaRPr lang="ru-RU" sz="2000" b="1" dirty="0" smtClean="0"/>
          </a:p>
          <a:p>
            <a:r>
              <a:rPr lang="ru-RU" sz="2000" b="1" dirty="0" smtClean="0"/>
              <a:t>резонансных частот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</a:t>
            </a:r>
            <a:r>
              <a:rPr lang="ru-RU" sz="2000" b="1" dirty="0" err="1" smtClean="0"/>
              <a:t>вибропрочность</a:t>
            </a:r>
            <a:r>
              <a:rPr lang="ru-RU" sz="20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сейсмостойкость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устойчивость </a:t>
            </a:r>
            <a:r>
              <a:rPr lang="ru-RU" sz="2000" b="1" dirty="0"/>
              <a:t>к </a:t>
            </a:r>
            <a:endParaRPr lang="ru-RU" sz="2000" b="1" dirty="0" smtClean="0"/>
          </a:p>
          <a:p>
            <a:r>
              <a:rPr lang="ru-RU" sz="2000" b="1" dirty="0" smtClean="0"/>
              <a:t>воздействию </a:t>
            </a:r>
            <a:r>
              <a:rPr lang="ru-RU" sz="2000" b="1" dirty="0"/>
              <a:t>от </a:t>
            </a:r>
            <a:r>
              <a:rPr lang="ru-RU" sz="2000" b="1" dirty="0" smtClean="0"/>
              <a:t>удара</a:t>
            </a:r>
          </a:p>
          <a:p>
            <a:r>
              <a:rPr lang="ru-RU" sz="2000" b="1" dirty="0" smtClean="0"/>
              <a:t>падающего самолета 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30496" y="1484784"/>
            <a:ext cx="29523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Испытания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электромагнитную совместимость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</a:t>
            </a:r>
            <a:r>
              <a:rPr lang="ru-RU" sz="2000" b="1" dirty="0"/>
              <a:t>обнаружения </a:t>
            </a:r>
            <a:r>
              <a:rPr lang="ru-RU" sz="2000" b="1" dirty="0" smtClean="0"/>
              <a:t>резонансных частот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</a:t>
            </a:r>
            <a:r>
              <a:rPr lang="ru-RU" sz="2000" b="1" dirty="0" err="1" smtClean="0"/>
              <a:t>вибропрочность</a:t>
            </a:r>
            <a:r>
              <a:rPr lang="ru-RU" sz="20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сейсмостойкость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на устойчивость </a:t>
            </a:r>
            <a:r>
              <a:rPr lang="ru-RU" sz="2000" b="1" dirty="0"/>
              <a:t>к </a:t>
            </a:r>
            <a:r>
              <a:rPr lang="ru-RU" sz="2000" b="1" dirty="0" smtClean="0"/>
              <a:t>воздействию </a:t>
            </a:r>
            <a:r>
              <a:rPr lang="ru-RU" sz="2000" b="1" dirty="0"/>
              <a:t>от </a:t>
            </a:r>
            <a:r>
              <a:rPr lang="ru-RU" sz="2000" b="1" dirty="0" smtClean="0"/>
              <a:t>удара падающего самолета </a:t>
            </a:r>
            <a:r>
              <a:rPr lang="en-US" sz="2000" b="1" dirty="0" smtClean="0"/>
              <a:t>(</a:t>
            </a:r>
            <a:r>
              <a:rPr lang="ru-RU" sz="2000" b="1" dirty="0" smtClean="0"/>
              <a:t>в составе здания)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82808" y="222150"/>
            <a:ext cx="380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КРУ-МЭТЗ-10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810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588714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применяются для электроснабжения </a:t>
            </a:r>
            <a:r>
              <a:rPr lang="ru-RU" sz="2400" b="1" dirty="0" smtClean="0"/>
              <a:t>потребителей собственных </a:t>
            </a:r>
            <a:r>
              <a:rPr lang="ru-RU" sz="2400" b="1" dirty="0"/>
              <a:t>нужд атомных электростанций</a:t>
            </a:r>
          </a:p>
        </p:txBody>
      </p:sp>
      <p:pic>
        <p:nvPicPr>
          <p:cNvPr id="6" name="Picture 2" descr="IMG_90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6" y="630902"/>
            <a:ext cx="5686120" cy="416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90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26" y="3346753"/>
            <a:ext cx="3212996" cy="263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771800" y="148565"/>
            <a:ext cx="3600400" cy="504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КРУ-МЭТЗ-0,4</a:t>
            </a:r>
            <a:endParaRPr lang="ru-RU" sz="2800" b="1" dirty="0"/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Фатаздымкi\78-9212\КРУМЭТЗ04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31649" r="9706" b="15736"/>
          <a:stretch/>
        </p:blipFill>
        <p:spPr bwMode="auto">
          <a:xfrm>
            <a:off x="-2377089" y="-1683568"/>
            <a:ext cx="2800977" cy="13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U602-11\дакументЫ\ВИЗИТ ГРОДНОЭНЕРГО\орнамент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24" y="137528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56176" y="991335"/>
            <a:ext cx="313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Собственный конструктив</a:t>
            </a: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9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Фатаздымкi\атомка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4" y="944905"/>
            <a:ext cx="4765352" cy="35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атаздымкi\атомка\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b="9036"/>
          <a:stretch/>
        </p:blipFill>
        <p:spPr bwMode="auto">
          <a:xfrm>
            <a:off x="5625728" y="2187724"/>
            <a:ext cx="3600400" cy="449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356992" y="7101408"/>
            <a:ext cx="2719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000" dirty="0" smtClean="0">
                <a:latin typeface="Arial" pitchFamily="34" charset="0"/>
                <a:cs typeface="Arial" pitchFamily="34" charset="0"/>
              </a:rPr>
              <a:t>- на локализацию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 smtClean="0">
                <a:latin typeface="Arial" pitchFamily="34" charset="0"/>
                <a:cs typeface="Arial" pitchFamily="34" charset="0"/>
              </a:rPr>
              <a:t>- на сейсмостойкость</a:t>
            </a:r>
            <a:endParaRPr lang="ru-RU" sz="2000" dirty="0">
              <a:ea typeface="Calibri"/>
              <a:cs typeface="Times New Roman"/>
            </a:endParaRPr>
          </a:p>
          <a:p>
            <a:endParaRPr lang="ru-RU" sz="1400" dirty="0"/>
          </a:p>
        </p:txBody>
      </p:sp>
      <p:pic>
        <p:nvPicPr>
          <p:cNvPr id="1029" name="Picture 5" descr="D:\Фатаздымкi\атомка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0" y="2852432"/>
            <a:ext cx="3776042" cy="28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9684568" y="52967"/>
            <a:ext cx="8640960" cy="6408712"/>
          </a:xfrm>
        </p:spPr>
        <p:txBody>
          <a:bodyPr>
            <a:normAutofit/>
          </a:bodyPr>
          <a:lstStyle/>
          <a:p>
            <a:r>
              <a:rPr lang="ru-RU" sz="1800" b="1" dirty="0"/>
              <a:t>Основные достоинства шкафов:</a:t>
            </a:r>
            <a:endParaRPr lang="ru-RU" sz="1800" dirty="0"/>
          </a:p>
          <a:p>
            <a:r>
              <a:rPr lang="ru-RU" sz="1800" dirty="0"/>
              <a:t>- Универсальная модульная конструкция;</a:t>
            </a:r>
          </a:p>
          <a:p>
            <a:r>
              <a:rPr lang="ru-RU" sz="1800" dirty="0"/>
              <a:t>- </a:t>
            </a:r>
            <a:r>
              <a:rPr lang="ru-RU" sz="1800" dirty="0" err="1"/>
              <a:t>Выкатные</a:t>
            </a:r>
            <a:r>
              <a:rPr lang="ru-RU" sz="1800" dirty="0"/>
              <a:t> модули для линий управления электродвигателями;</a:t>
            </a:r>
          </a:p>
          <a:p>
            <a:r>
              <a:rPr lang="ru-RU" sz="1800" dirty="0"/>
              <a:t>- Односторонне и двухстороннее обслуживание;</a:t>
            </a:r>
          </a:p>
          <a:p>
            <a:r>
              <a:rPr lang="ru-RU" sz="1800" dirty="0"/>
              <a:t>- Номинальный ток до 2500 А;</a:t>
            </a:r>
          </a:p>
          <a:p>
            <a:r>
              <a:rPr lang="ru-RU" sz="1800" dirty="0"/>
              <a:t>- Степень защиты до </a:t>
            </a:r>
            <a:r>
              <a:rPr lang="en-US" sz="1800" dirty="0"/>
              <a:t>IP</a:t>
            </a:r>
            <a:r>
              <a:rPr lang="ru-RU" sz="1800" dirty="0"/>
              <a:t> 44;</a:t>
            </a:r>
          </a:p>
          <a:p>
            <a:r>
              <a:rPr lang="ru-RU" sz="1800" dirty="0"/>
              <a:t>- Форма секционирования 4</a:t>
            </a:r>
            <a:r>
              <a:rPr lang="en-US" sz="1800" dirty="0"/>
              <a:t>b</a:t>
            </a:r>
            <a:r>
              <a:rPr lang="ru-RU" sz="1800" dirty="0"/>
              <a:t>;</a:t>
            </a:r>
          </a:p>
          <a:p>
            <a:r>
              <a:rPr lang="ru-RU" sz="1800" dirty="0"/>
              <a:t>- Простота и надежность в эксплуатации.</a:t>
            </a:r>
          </a:p>
          <a:p>
            <a:r>
              <a:rPr lang="ru-RU" sz="1800" b="1" dirty="0"/>
              <a:t>Основные достоинства </a:t>
            </a:r>
            <a:r>
              <a:rPr lang="ru-RU" sz="1800" b="1" dirty="0" err="1"/>
              <a:t>выкатных</a:t>
            </a:r>
            <a:r>
              <a:rPr lang="ru-RU" sz="1800" b="1" dirty="0"/>
              <a:t> модулей:</a:t>
            </a:r>
            <a:endParaRPr lang="ru-RU" sz="1800" dirty="0"/>
          </a:p>
          <a:p>
            <a:r>
              <a:rPr lang="ru-RU" sz="1800" dirty="0"/>
              <a:t>- Быстрая замена без снятия напряжения с секции;</a:t>
            </a:r>
          </a:p>
          <a:p>
            <a:r>
              <a:rPr lang="ru-RU" sz="1800" dirty="0"/>
              <a:t>- Управление двигателями мощностью до 160 кВт;</a:t>
            </a:r>
          </a:p>
          <a:p>
            <a:r>
              <a:rPr lang="ru-RU" sz="1800" dirty="0"/>
              <a:t>- Положения ВКЛ-ТЕСТ-ОТКЛ.</a:t>
            </a:r>
          </a:p>
          <a:p>
            <a:r>
              <a:rPr lang="ru-RU" sz="1800" dirty="0"/>
              <a:t>- Блокировка от выкатывания при включенном коммутационном аппарате;</a:t>
            </a:r>
          </a:p>
          <a:p>
            <a:r>
              <a:rPr lang="ru-RU" sz="1800" dirty="0"/>
              <a:t>- Блокировка от </a:t>
            </a:r>
            <a:r>
              <a:rPr lang="ru-RU" sz="1800" dirty="0" err="1"/>
              <a:t>вкатывания</a:t>
            </a:r>
            <a:r>
              <a:rPr lang="ru-RU" sz="1800" dirty="0"/>
              <a:t> в “чужую” ячейку</a:t>
            </a:r>
          </a:p>
          <a:p>
            <a:r>
              <a:rPr lang="ru-RU" sz="1800" dirty="0"/>
              <a:t>- Взаимозаменяемость однотипных модулей;</a:t>
            </a:r>
          </a:p>
          <a:p>
            <a:r>
              <a:rPr lang="ru-RU" sz="1800" dirty="0"/>
              <a:t>- Реверсивная и нереверсивная схемы;</a:t>
            </a:r>
          </a:p>
          <a:p>
            <a:r>
              <a:rPr lang="ru-RU" sz="1800" dirty="0"/>
              <a:t>- Максимальное количество в шкафу до 33 модулей.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0" y="4451861"/>
            <a:ext cx="7236296" cy="282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- Универсальная модульная конструкция;</a:t>
            </a:r>
          </a:p>
          <a:p>
            <a:pPr marL="0" indent="0">
              <a:buNone/>
            </a:pPr>
            <a:r>
              <a:rPr lang="ru-RU" sz="2000" b="1" dirty="0" smtClean="0"/>
              <a:t>- Одностороннее и двухстороннее обслуживание;</a:t>
            </a:r>
          </a:p>
          <a:p>
            <a:pPr marL="0" indent="0">
              <a:buNone/>
            </a:pPr>
            <a:r>
              <a:rPr lang="ru-RU" sz="2000" b="1" dirty="0" smtClean="0"/>
              <a:t>- Номинальный ток до 2500 А;</a:t>
            </a:r>
          </a:p>
          <a:p>
            <a:pPr marL="0" indent="0">
              <a:buNone/>
            </a:pPr>
            <a:r>
              <a:rPr lang="ru-RU" sz="2000" b="1" dirty="0" smtClean="0"/>
              <a:t>- Степень защиты до </a:t>
            </a:r>
            <a:r>
              <a:rPr lang="en-US" sz="2000" b="1" dirty="0" smtClean="0"/>
              <a:t>IP</a:t>
            </a:r>
            <a:r>
              <a:rPr lang="ru-RU" sz="2000" b="1" dirty="0" smtClean="0"/>
              <a:t> </a:t>
            </a:r>
            <a:r>
              <a:rPr lang="en-US" sz="2000" b="1" dirty="0" smtClean="0"/>
              <a:t>5</a:t>
            </a:r>
            <a:r>
              <a:rPr lang="ru-RU" sz="2000" b="1" dirty="0" smtClean="0"/>
              <a:t>4;</a:t>
            </a:r>
          </a:p>
          <a:p>
            <a:pPr marL="0" indent="0">
              <a:buNone/>
            </a:pPr>
            <a:r>
              <a:rPr lang="ru-RU" sz="2000" b="1" dirty="0" smtClean="0"/>
              <a:t>- Форма секционирования 4</a:t>
            </a:r>
            <a:r>
              <a:rPr lang="en-US" sz="2000" b="1" dirty="0" smtClean="0"/>
              <a:t>b</a:t>
            </a:r>
            <a:r>
              <a:rPr lang="ru-RU" sz="2000" b="1" dirty="0" smtClean="0"/>
              <a:t>;</a:t>
            </a:r>
          </a:p>
          <a:p>
            <a:pPr marL="0" indent="0">
              <a:buNone/>
            </a:pPr>
            <a:r>
              <a:rPr lang="ru-RU" sz="2000" b="1" dirty="0" smtClean="0"/>
              <a:t>- Простота и надежность в эксплуатации.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771800" y="148565"/>
            <a:ext cx="3600400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smtClean="0"/>
              <a:t>КРУ-МЭТЗ-0,4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43600" y="1001996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Основные достоинства шкафов: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7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U602-11\дакументЫ\новость КРУМЭТЗ0,4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2409" r="33584" b="19221"/>
          <a:stretch/>
        </p:blipFill>
        <p:spPr bwMode="auto">
          <a:xfrm>
            <a:off x="127162" y="692695"/>
            <a:ext cx="2068574" cy="362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602-11\дакументЫ\новость КРУМЭТЗ0,4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602-11\дакументЫ\новость КРУМЭТЗ0,4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9" r="5578" b="17148"/>
          <a:stretch/>
        </p:blipFill>
        <p:spPr bwMode="auto">
          <a:xfrm>
            <a:off x="2195736" y="692696"/>
            <a:ext cx="3789703" cy="308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517232" y="3236522"/>
            <a:ext cx="511851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 Возможность совместить цепи питания </a:t>
            </a:r>
          </a:p>
          <a:p>
            <a:r>
              <a:rPr lang="ru-RU" b="1" dirty="0" smtClean="0"/>
              <a:t>и цепи управления в одном щите</a:t>
            </a:r>
          </a:p>
          <a:p>
            <a:endParaRPr lang="ru-RU" b="1" dirty="0" smtClean="0"/>
          </a:p>
          <a:p>
            <a:r>
              <a:rPr lang="ru-RU" dirty="0" smtClean="0"/>
              <a:t>-широкая номенклатура функциональных блоков;</a:t>
            </a:r>
          </a:p>
          <a:p>
            <a:r>
              <a:rPr lang="ru-RU" dirty="0"/>
              <a:t>-три положения ячейки (отключено/тест/работа);</a:t>
            </a:r>
          </a:p>
          <a:p>
            <a:r>
              <a:rPr lang="ru-RU" dirty="0"/>
              <a:t>-высокая степень ремонтопригодности;</a:t>
            </a:r>
          </a:p>
          <a:p>
            <a:r>
              <a:rPr lang="ru-RU" dirty="0" smtClean="0"/>
              <a:t>-возможность </a:t>
            </a:r>
            <a:r>
              <a:rPr lang="ru-RU" dirty="0"/>
              <a:t>ремонта фидера без </a:t>
            </a:r>
            <a:r>
              <a:rPr lang="ru-RU" dirty="0" smtClean="0"/>
              <a:t>отключения</a:t>
            </a:r>
          </a:p>
          <a:p>
            <a:r>
              <a:rPr lang="ru-RU" dirty="0" smtClean="0"/>
              <a:t>питания на секция.</a:t>
            </a: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044608" y="720195"/>
            <a:ext cx="313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Собственный конструктив</a:t>
            </a: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7" name="Picture 5" descr="D:\U602-11\дакументЫ\ВИЗИТ ГРОДНОЭНЕРГО\орнамент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872" y="13098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779912" y="3789040"/>
            <a:ext cx="8640960" cy="640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/>
              <a:t>- Быстрая замена без снятия напряжения с секции;</a:t>
            </a:r>
          </a:p>
          <a:p>
            <a:pPr marL="0" indent="0">
              <a:buNone/>
            </a:pPr>
            <a:r>
              <a:rPr lang="ru-RU" sz="1800" b="1" dirty="0" smtClean="0"/>
              <a:t>- Управление двигателями мощностью до 160 кВт;</a:t>
            </a:r>
          </a:p>
          <a:p>
            <a:pPr marL="0" indent="0">
              <a:buNone/>
            </a:pPr>
            <a:r>
              <a:rPr lang="ru-RU" sz="1800" b="1" dirty="0" smtClean="0"/>
              <a:t>- Положения ВКЛ-ТЕСТ-ОТКЛ.</a:t>
            </a:r>
          </a:p>
          <a:p>
            <a:pPr marL="0" indent="0">
              <a:buNone/>
            </a:pPr>
            <a:r>
              <a:rPr lang="ru-RU" sz="1800" b="1" dirty="0" smtClean="0"/>
              <a:t>- Блокировка от выкатывания при включенном</a:t>
            </a:r>
          </a:p>
          <a:p>
            <a:pPr marL="0" indent="0">
              <a:buNone/>
            </a:pPr>
            <a:r>
              <a:rPr lang="ru-RU" sz="1800" b="1" dirty="0" smtClean="0"/>
              <a:t> коммутационном аппарате;</a:t>
            </a:r>
          </a:p>
          <a:p>
            <a:pPr marL="0" indent="0">
              <a:buNone/>
            </a:pPr>
            <a:r>
              <a:rPr lang="ru-RU" sz="1800" b="1" dirty="0" smtClean="0"/>
              <a:t>- Блокировка от </a:t>
            </a:r>
            <a:r>
              <a:rPr lang="ru-RU" sz="1800" b="1" dirty="0" err="1" smtClean="0"/>
              <a:t>вкатывания</a:t>
            </a:r>
            <a:r>
              <a:rPr lang="ru-RU" sz="1800" b="1" dirty="0" smtClean="0"/>
              <a:t> в “чужую” ячейку;</a:t>
            </a:r>
          </a:p>
          <a:p>
            <a:pPr marL="0" indent="0">
              <a:buNone/>
            </a:pPr>
            <a:r>
              <a:rPr lang="ru-RU" sz="1800" b="1" dirty="0" smtClean="0"/>
              <a:t>- Взаимозаменяемость однотипных модулей;</a:t>
            </a:r>
          </a:p>
          <a:p>
            <a:pPr marL="0" indent="0">
              <a:buNone/>
            </a:pPr>
            <a:r>
              <a:rPr lang="ru-RU" sz="1800" b="1" dirty="0" smtClean="0"/>
              <a:t>- Реверсивная и нереверсивная схемы;</a:t>
            </a:r>
          </a:p>
          <a:p>
            <a:pPr marL="0" indent="0">
              <a:buNone/>
            </a:pPr>
            <a:r>
              <a:rPr lang="ru-RU" sz="1800" b="1" dirty="0" smtClean="0"/>
              <a:t>- Максимальное количество в шкафу до 33 модулей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1916816" y="7040636"/>
            <a:ext cx="8640960" cy="640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smtClean="0"/>
              <a:t>Основные достоинства шкафов:</a:t>
            </a:r>
            <a:endParaRPr lang="ru-RU" sz="1800" smtClean="0"/>
          </a:p>
          <a:p>
            <a:r>
              <a:rPr lang="ru-RU" sz="1800" smtClean="0"/>
              <a:t>- Универсальная модульная конструкция;</a:t>
            </a:r>
          </a:p>
          <a:p>
            <a:r>
              <a:rPr lang="ru-RU" sz="1800" smtClean="0"/>
              <a:t>- Выкатные модули для линий управления электродвигателями;</a:t>
            </a:r>
          </a:p>
          <a:p>
            <a:r>
              <a:rPr lang="ru-RU" sz="1800" smtClean="0"/>
              <a:t>- Односторонне и двухстороннее обслуживание;</a:t>
            </a:r>
          </a:p>
          <a:p>
            <a:r>
              <a:rPr lang="ru-RU" sz="1800" smtClean="0"/>
              <a:t>- Номинальный ток до 2500 А;</a:t>
            </a:r>
          </a:p>
          <a:p>
            <a:r>
              <a:rPr lang="ru-RU" sz="1800" smtClean="0"/>
              <a:t>- Степень защиты до </a:t>
            </a:r>
            <a:r>
              <a:rPr lang="en-US" sz="1800" smtClean="0"/>
              <a:t>IP</a:t>
            </a:r>
            <a:r>
              <a:rPr lang="ru-RU" sz="1800" smtClean="0"/>
              <a:t> 44;</a:t>
            </a:r>
          </a:p>
          <a:p>
            <a:r>
              <a:rPr lang="ru-RU" sz="1800" smtClean="0"/>
              <a:t>- Форма секционирования 4</a:t>
            </a:r>
            <a:r>
              <a:rPr lang="en-US" sz="1800" smtClean="0"/>
              <a:t>b</a:t>
            </a:r>
            <a:r>
              <a:rPr lang="ru-RU" sz="1800" smtClean="0"/>
              <a:t>;</a:t>
            </a:r>
          </a:p>
          <a:p>
            <a:r>
              <a:rPr lang="ru-RU" sz="1800" smtClean="0"/>
              <a:t>- Простота и надежность в эксплуатации.</a:t>
            </a:r>
          </a:p>
          <a:p>
            <a:r>
              <a:rPr lang="ru-RU" sz="1800" b="1" smtClean="0"/>
              <a:t>Основные достоинства выкатных модулей:</a:t>
            </a:r>
            <a:endParaRPr lang="ru-RU" sz="1800" smtClean="0"/>
          </a:p>
          <a:p>
            <a:r>
              <a:rPr lang="ru-RU" sz="1800" smtClean="0"/>
              <a:t>- Быстрая замена без снятия напряжения с секции;</a:t>
            </a:r>
          </a:p>
          <a:p>
            <a:r>
              <a:rPr lang="ru-RU" sz="1800" smtClean="0"/>
              <a:t>- Управление двигателями мощностью до 160 кВт;</a:t>
            </a:r>
          </a:p>
          <a:p>
            <a:r>
              <a:rPr lang="ru-RU" sz="1800" smtClean="0"/>
              <a:t>- Положения ВКЛ-ТЕСТ-ОТКЛ.</a:t>
            </a:r>
          </a:p>
          <a:p>
            <a:r>
              <a:rPr lang="ru-RU" sz="1800" smtClean="0"/>
              <a:t>- Блокировка от выкатывания при включенном коммутационном аппарате;</a:t>
            </a:r>
          </a:p>
          <a:p>
            <a:r>
              <a:rPr lang="ru-RU" sz="1800" smtClean="0"/>
              <a:t>- Блокировка от вкатывания в “чужую” ячейку</a:t>
            </a:r>
          </a:p>
          <a:p>
            <a:r>
              <a:rPr lang="ru-RU" sz="1800" smtClean="0"/>
              <a:t>- Взаимозаменяемость однотипных модулей;</a:t>
            </a:r>
          </a:p>
          <a:p>
            <a:r>
              <a:rPr lang="ru-RU" sz="1800" smtClean="0"/>
              <a:t>- Реверсивная и нереверсивная схемы;</a:t>
            </a:r>
          </a:p>
          <a:p>
            <a:r>
              <a:rPr lang="ru-RU" sz="1800" smtClean="0"/>
              <a:t>- Максимальное количество в шкафу до 33 модулей.</a:t>
            </a:r>
            <a:endParaRPr lang="ru-RU" sz="1800" dirty="0"/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2771800" y="148565"/>
            <a:ext cx="3600400" cy="504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КРУ-МЭТЗ-0,4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40152" y="1013392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Основные достоинства </a:t>
            </a:r>
            <a:r>
              <a:rPr lang="ru-RU" sz="2400" b="1" dirty="0" err="1"/>
              <a:t>выкатных</a:t>
            </a:r>
            <a:r>
              <a:rPr lang="ru-RU" sz="2400" b="1" dirty="0"/>
              <a:t> </a:t>
            </a:r>
            <a:r>
              <a:rPr lang="ru-RU" sz="2400" b="1" dirty="0" smtClean="0"/>
              <a:t>модулей: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75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602-11\дакументЫ\новость КРУМЭТЗ0,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98" b="5603"/>
          <a:stretch/>
        </p:blipFill>
        <p:spPr bwMode="auto">
          <a:xfrm rot="60000">
            <a:off x="5756342" y="1526058"/>
            <a:ext cx="3704883" cy="474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53095\AppData\Roaming\Skype\kazak_da\media_messaging\media_cache_v3\^C697B39EE2147D476D1A89AA3961B8AC86D6920F59D4FF1769^pimgpsh_fullsize_dis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29" y="3717867"/>
            <a:ext cx="2875210" cy="21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53095\AppData\Roaming\Skype\kazak_da\media_messaging\media_cache_v3\^7B2841C73145D9EA12BB0FF61467E8D1A853E80D61754DFF8A^pimgpsh_fullsize_dist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5" y="3185844"/>
            <a:ext cx="2314297" cy="30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14052" y="7533456"/>
            <a:ext cx="3437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Функциональное разделение отсеков</a:t>
            </a:r>
          </a:p>
          <a:p>
            <a:endParaRPr lang="ru-RU" sz="600" b="1" dirty="0" smtClean="0"/>
          </a:p>
          <a:p>
            <a:r>
              <a:rPr lang="ru-RU" sz="2000" b="1" dirty="0" smtClean="0"/>
              <a:t>- Минимизация </a:t>
            </a:r>
            <a:r>
              <a:rPr lang="ru-RU" sz="2000" b="1" dirty="0"/>
              <a:t>риска попадания персонала под </a:t>
            </a:r>
            <a:r>
              <a:rPr lang="ru-RU" sz="2000" b="1" dirty="0" smtClean="0"/>
              <a:t>напряжение</a:t>
            </a:r>
            <a:endParaRPr lang="ru-RU" sz="2000" b="1" dirty="0"/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763662" y="692564"/>
            <a:ext cx="27901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ограждение мест </a:t>
            </a:r>
          </a:p>
          <a:p>
            <a:r>
              <a:rPr lang="ru-RU" sz="2000" b="1" dirty="0" smtClean="0"/>
              <a:t>присоединения</a:t>
            </a:r>
          </a:p>
          <a:p>
            <a:r>
              <a:rPr lang="ru-RU" sz="2000" b="1" dirty="0" smtClean="0"/>
              <a:t>силового кабеля</a:t>
            </a:r>
          </a:p>
          <a:p>
            <a:endParaRPr lang="ru-RU" sz="800" b="1" dirty="0"/>
          </a:p>
          <a:p>
            <a:r>
              <a:rPr lang="ru-RU" sz="2000" b="1" dirty="0" smtClean="0"/>
              <a:t>- </a:t>
            </a:r>
            <a:r>
              <a:rPr lang="ru-RU" sz="2000" b="1" dirty="0"/>
              <a:t>Функциональное разделение отсеков</a:t>
            </a:r>
          </a:p>
          <a:p>
            <a:endParaRPr lang="ru-RU" sz="2000" b="1" dirty="0" smtClean="0"/>
          </a:p>
          <a:p>
            <a:r>
              <a:rPr lang="ru-RU" sz="2000" b="1" dirty="0"/>
              <a:t>- степень защиты</a:t>
            </a:r>
          </a:p>
          <a:p>
            <a:r>
              <a:rPr lang="ru-RU" sz="2000" b="1" dirty="0"/>
              <a:t> между отсеками - </a:t>
            </a:r>
            <a:r>
              <a:rPr lang="ru-RU" sz="2000" b="1" dirty="0" smtClean="0"/>
              <a:t>IP20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355610" y="1844461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  <a:p>
            <a:endParaRPr lang="ru-RU" sz="2000" dirty="0"/>
          </a:p>
        </p:txBody>
      </p:sp>
      <p:pic>
        <p:nvPicPr>
          <p:cNvPr id="1026" name="Picture 2" descr="D:\Фатаздымкi\78-9212\КРУМЭТЗ04 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r="16528" b="3229"/>
          <a:stretch/>
        </p:blipFill>
        <p:spPr bwMode="auto">
          <a:xfrm>
            <a:off x="-5543550" y="-387424"/>
            <a:ext cx="3755298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атаздымкi\78-9212\КРУМЭТЗ04 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4531" b="8892"/>
          <a:stretch/>
        </p:blipFill>
        <p:spPr bwMode="auto">
          <a:xfrm>
            <a:off x="9540552" y="-4203847"/>
            <a:ext cx="5616624" cy="42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атаздымкi\78-9212\КРУМЭТЗ04 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27" r="5417" b="4375"/>
          <a:stretch/>
        </p:blipFill>
        <p:spPr bwMode="auto">
          <a:xfrm>
            <a:off x="11844808" y="1199314"/>
            <a:ext cx="4107702" cy="71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771800" y="148565"/>
            <a:ext cx="3600400" cy="504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КРУ-МЭТЗ-0,4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36305" y="6352847"/>
            <a:ext cx="8084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отсутствие </a:t>
            </a:r>
            <a:r>
              <a:rPr lang="ru-RU" sz="2000" b="1" dirty="0"/>
              <a:t>риска попадания персонала под </a:t>
            </a:r>
            <a:r>
              <a:rPr lang="ru-RU" sz="2000" b="1" dirty="0" smtClean="0"/>
              <a:t>напряжение</a:t>
            </a:r>
            <a:endParaRPr lang="ru-RU" sz="2000" b="1" dirty="0"/>
          </a:p>
        </p:txBody>
      </p:sp>
      <p:pic>
        <p:nvPicPr>
          <p:cNvPr id="2053" name="Picture 5" descr="C:\Users\53095\AppData\Roaming\Skype\kazak_da\media_messaging\media_cache_v3\^412342A1C5465162C1B9D4933A255F8893D5575D93E578DA51^pimgpsh_fullsize_dist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1509" r="21192" b="74203"/>
          <a:stretch/>
        </p:blipFill>
        <p:spPr bwMode="auto">
          <a:xfrm>
            <a:off x="-1651856" y="827314"/>
            <a:ext cx="4215928" cy="21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55" descr="ТСГЛ_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" y="495923"/>
            <a:ext cx="4189358" cy="405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5031" y="1884066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ts val="100"/>
              </a:spcBef>
              <a:spcAft>
                <a:spcPts val="10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icrosoft Sans Serif" pitchFamily="34" charset="0"/>
              </a:rPr>
              <a:t> </a:t>
            </a:r>
            <a:r>
              <a:rPr lang="ru-RU" sz="2000" dirty="0"/>
              <a:t>Трехфазные сухие трансформаторы с </a:t>
            </a:r>
            <a:r>
              <a:rPr lang="ru-RU" sz="2000" b="1" dirty="0" smtClean="0"/>
              <a:t>медными обмотками и </a:t>
            </a:r>
            <a:r>
              <a:rPr lang="ru-RU" sz="2000" b="1" dirty="0" err="1" smtClean="0"/>
              <a:t>геафолевой</a:t>
            </a:r>
            <a:r>
              <a:rPr lang="ru-RU" sz="2000" b="1" dirty="0" smtClean="0"/>
              <a:t> </a:t>
            </a:r>
            <a:r>
              <a:rPr lang="ru-RU" sz="2000" b="1" dirty="0"/>
              <a:t>литой изоляцией</a:t>
            </a:r>
            <a:r>
              <a:rPr lang="ru-RU" sz="2000" dirty="0"/>
              <a:t> обмоток без кожуха (</a:t>
            </a:r>
            <a:r>
              <a:rPr lang="ru-RU" sz="2000" b="1" dirty="0"/>
              <a:t>ТСГЛ</a:t>
            </a:r>
            <a:r>
              <a:rPr lang="ru-RU" sz="2000" dirty="0"/>
              <a:t>) и с кожухом (</a:t>
            </a:r>
            <a:r>
              <a:rPr lang="ru-RU" sz="2000" b="1" dirty="0"/>
              <a:t>ТСЗГЛ</a:t>
            </a:r>
            <a:r>
              <a:rPr lang="ru-RU" sz="2000" dirty="0"/>
              <a:t>), мощностью </a:t>
            </a:r>
            <a:r>
              <a:rPr lang="ru-RU" sz="2400" b="1" dirty="0"/>
              <a:t>100 ... </a:t>
            </a:r>
            <a:r>
              <a:rPr lang="ru-RU" sz="2400" b="1" dirty="0" smtClean="0"/>
              <a:t>3150 </a:t>
            </a:r>
            <a:r>
              <a:rPr lang="ru-RU" sz="2400" b="1" dirty="0" err="1"/>
              <a:t>кВ.А</a:t>
            </a:r>
            <a:r>
              <a:rPr lang="ru-RU" sz="2400" b="1" dirty="0"/>
              <a:t>, </a:t>
            </a:r>
            <a:r>
              <a:rPr lang="ru-RU" sz="2000" dirty="0"/>
              <a:t>класса напряжения 10 </a:t>
            </a:r>
            <a:r>
              <a:rPr lang="ru-RU" sz="2000" dirty="0" err="1"/>
              <a:t>кВ.</a:t>
            </a:r>
            <a:endParaRPr lang="ru-RU" sz="2000" dirty="0"/>
          </a:p>
        </p:txBody>
      </p:sp>
      <p:sp>
        <p:nvSpPr>
          <p:cNvPr id="7" name="Text Box 2052"/>
          <p:cNvSpPr txBox="1">
            <a:spLocks noChangeArrowheads="1"/>
          </p:cNvSpPr>
          <p:nvPr/>
        </p:nvSpPr>
        <p:spPr bwMode="auto">
          <a:xfrm>
            <a:off x="3779912" y="970856"/>
            <a:ext cx="454119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1600" b="1" dirty="0">
                <a:latin typeface="+mn-lt"/>
              </a:rPr>
              <a:t>ТРАНСФОРМАТОРЫ </a:t>
            </a:r>
            <a:r>
              <a:rPr lang="ru-RU" sz="1600" b="1" dirty="0" smtClean="0">
                <a:latin typeface="+mn-lt"/>
              </a:rPr>
              <a:t>СЕРИИ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2800" b="1" dirty="0" smtClean="0">
                <a:latin typeface="+mn-lt"/>
              </a:rPr>
              <a:t>ТСГЛ</a:t>
            </a:r>
            <a:r>
              <a:rPr lang="ru-RU" sz="2800" b="1" dirty="0">
                <a:latin typeface="+mn-lt"/>
              </a:rPr>
              <a:t>, ТСЗГЛ</a:t>
            </a:r>
            <a:endParaRPr lang="ru-RU" sz="1800" b="1" dirty="0">
              <a:latin typeface="+mn-lt"/>
            </a:endParaRPr>
          </a:p>
        </p:txBody>
      </p:sp>
      <p:sp>
        <p:nvSpPr>
          <p:cNvPr id="8" name="Text Box 2054"/>
          <p:cNvSpPr txBox="1">
            <a:spLocks noChangeArrowheads="1"/>
          </p:cNvSpPr>
          <p:nvPr/>
        </p:nvSpPr>
        <p:spPr bwMode="auto">
          <a:xfrm>
            <a:off x="221555" y="4653136"/>
            <a:ext cx="842962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ru-RU" sz="1800" dirty="0"/>
              <a:t> - </a:t>
            </a:r>
            <a:r>
              <a:rPr lang="ru-RU" sz="2000" b="1" dirty="0"/>
              <a:t>обеспечивают полную экологическую и </a:t>
            </a:r>
            <a:r>
              <a:rPr lang="ru-RU" b="1" dirty="0"/>
              <a:t>пожарную </a:t>
            </a:r>
            <a:r>
              <a:rPr lang="ru-RU" b="1" dirty="0" smtClean="0"/>
              <a:t>безопасность</a:t>
            </a:r>
            <a:r>
              <a:rPr lang="ru-RU" sz="2000" b="1" dirty="0" smtClean="0"/>
              <a:t>;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ru-RU" sz="1800" b="1" dirty="0">
                <a:latin typeface="+mj-lt"/>
              </a:rPr>
              <a:t>- могут работать в сетях, подверженных грозовым и коммутационным  перенапряжениям ; 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ru-RU" sz="1800" b="1" dirty="0">
                <a:latin typeface="+mj-lt"/>
              </a:rPr>
              <a:t> - имеют сниженный уровень шума ; 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ru-RU" sz="1800" b="1" dirty="0">
                <a:latin typeface="+mj-lt"/>
              </a:rPr>
              <a:t> - имеют высокую стойкость к механическим  усилиям , возникающим в режиме короткого замыкания</a:t>
            </a:r>
            <a:r>
              <a:rPr lang="ru-RU" sz="1800" b="1" dirty="0" smtClean="0">
                <a:latin typeface="+mj-lt"/>
              </a:rPr>
              <a:t>. </a:t>
            </a:r>
            <a:endParaRPr lang="ru-RU" sz="1800" b="1" dirty="0">
              <a:latin typeface="+mj-lt"/>
            </a:endParaRP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3" t="8952" r="26539" b="82264"/>
          <a:stretch/>
        </p:blipFill>
        <p:spPr bwMode="auto">
          <a:xfrm>
            <a:off x="6728984" y="24548"/>
            <a:ext cx="2415016" cy="9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8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1000</Words>
  <Application>Microsoft Office PowerPoint</Application>
  <PresentationFormat>Экран (4:3)</PresentationFormat>
  <Paragraphs>223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Казак Дмитрий Александрович</dc:creator>
  <cp:lastModifiedBy>dell1</cp:lastModifiedBy>
  <cp:revision>78</cp:revision>
  <dcterms:created xsi:type="dcterms:W3CDTF">2018-10-03T08:02:23Z</dcterms:created>
  <dcterms:modified xsi:type="dcterms:W3CDTF">2018-12-01T08:35:45Z</dcterms:modified>
</cp:coreProperties>
</file>